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534400" cy="13715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ook Antiqua" pitchFamily="18" charset="0"/>
              </a:rPr>
              <a:t>Process of National Consolidation and Integration of Indian States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534400" cy="51054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  <a:latin typeface="Book Antiqua" pitchFamily="18" charset="0"/>
              </a:rPr>
              <a:t>The situations held dangerous potentialities and that if we did not handle it promptly and effectively, our hard- earned freedom might disappear through the states’ door. </a:t>
            </a:r>
          </a:p>
          <a:p>
            <a:r>
              <a:rPr lang="en-US" sz="4000" i="1" dirty="0" smtClean="0">
                <a:solidFill>
                  <a:schemeClr val="tx1"/>
                </a:solidFill>
                <a:latin typeface="Book Antiqua" pitchFamily="18" charset="0"/>
              </a:rPr>
              <a:t>- </a:t>
            </a:r>
            <a:r>
              <a:rPr lang="en-US" sz="4000" i="1" dirty="0" err="1" smtClean="0">
                <a:solidFill>
                  <a:schemeClr val="tx1"/>
                </a:solidFill>
                <a:latin typeface="Book Antiqua" pitchFamily="18" charset="0"/>
              </a:rPr>
              <a:t>Sardar</a:t>
            </a:r>
            <a:r>
              <a:rPr lang="en-US" sz="4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Book Antiqua" pitchFamily="18" charset="0"/>
              </a:rPr>
              <a:t>Vallabhai</a:t>
            </a:r>
            <a:r>
              <a:rPr lang="en-US" sz="4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4000" i="1" dirty="0" err="1" smtClean="0">
                <a:solidFill>
                  <a:schemeClr val="tx1"/>
                </a:solidFill>
                <a:latin typeface="Book Antiqua" pitchFamily="18" charset="0"/>
              </a:rPr>
              <a:t>patel</a:t>
            </a:r>
            <a:endParaRPr lang="en-US" sz="4000" i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Attack from </a:t>
            </a:r>
            <a:r>
              <a:rPr lang="en-US" sz="2800" b="1" dirty="0" err="1" smtClean="0">
                <a:latin typeface="Bookman Old Style" pitchFamily="18" charset="0"/>
              </a:rPr>
              <a:t>Tribals</a:t>
            </a:r>
            <a:r>
              <a:rPr lang="en-US" sz="2800" b="1" dirty="0" smtClean="0">
                <a:latin typeface="Bookman Old Style" pitchFamily="18" charset="0"/>
              </a:rPr>
              <a:t> from Pakistan.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Since the Maharaja was reluctant to oblige Pakistan/ Pakistan engineered </a:t>
            </a:r>
            <a:r>
              <a:rPr lang="en-US" sz="2400" b="1" i="1" dirty="0" smtClean="0">
                <a:latin typeface="Bookman Old Style" pitchFamily="18" charset="0"/>
              </a:rPr>
              <a:t>‘ a tribal invasion’ </a:t>
            </a:r>
            <a:r>
              <a:rPr lang="en-US" sz="2400" dirty="0" smtClean="0">
                <a:latin typeface="Bookman Old Style" pitchFamily="18" charset="0"/>
              </a:rPr>
              <a:t>of Kashmir, on 15</a:t>
            </a:r>
            <a:r>
              <a:rPr lang="en-US" sz="2400" baseline="30000" dirty="0" smtClean="0">
                <a:latin typeface="Bookman Old Style" pitchFamily="18" charset="0"/>
              </a:rPr>
              <a:t>th</a:t>
            </a:r>
            <a:r>
              <a:rPr lang="en-US" sz="2400" dirty="0" smtClean="0">
                <a:latin typeface="Bookman Old Style" pitchFamily="18" charset="0"/>
              </a:rPr>
              <a:t> October 1947.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Bookman Old Style" pitchFamily="18" charset="0"/>
              </a:rPr>
              <a:t>Tribal operation was carefully planned and executed.</a:t>
            </a:r>
          </a:p>
          <a:p>
            <a:pPr>
              <a:buNone/>
            </a:pPr>
            <a:r>
              <a:rPr lang="en-US" sz="2400" b="1" dirty="0" smtClean="0">
                <a:latin typeface="Bookman Old Style" pitchFamily="18" charset="0"/>
              </a:rPr>
              <a:t>Kashmir’s Accession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Maharaja appealed to India for military assistance.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Pointed out that under International law India could send its troops to Kashmir only after the state's formal accession to India.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On 26</a:t>
            </a:r>
            <a:r>
              <a:rPr lang="en-US" sz="2400" baseline="30000" dirty="0" smtClean="0">
                <a:latin typeface="Bookman Old Style" pitchFamily="18" charset="0"/>
              </a:rPr>
              <a:t>th</a:t>
            </a:r>
            <a:r>
              <a:rPr lang="en-US" sz="2400" dirty="0" smtClean="0">
                <a:latin typeface="Bookman Old Style" pitchFamily="18" charset="0"/>
              </a:rPr>
              <a:t> October 1947 the Maharaja formally acceded Kashmir to India, and agreed  to install </a:t>
            </a:r>
            <a:r>
              <a:rPr lang="en-US" sz="2400" dirty="0" err="1" smtClean="0">
                <a:latin typeface="Bookman Old Style" pitchFamily="18" charset="0"/>
              </a:rPr>
              <a:t>Shiek</a:t>
            </a:r>
            <a:r>
              <a:rPr lang="en-US" sz="2400" dirty="0" smtClean="0">
                <a:latin typeface="Bookman Old Style" pitchFamily="18" charset="0"/>
              </a:rPr>
              <a:t> Abdulla as head of the state.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In </a:t>
            </a:r>
            <a:r>
              <a:rPr lang="en-US" sz="2400" i="1" dirty="0" smtClean="0">
                <a:latin typeface="Bookman Old Style" pitchFamily="18" charset="0"/>
              </a:rPr>
              <a:t>law, Jammu and Kashmir became an integral part of India.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Kashmir  Issue and the UNO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In 1951 UN passed a resolution providing for referendum under UN supervision after Pakistan had withdrawn its troops from the part of Kashmir under its control.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Pakistan has refused to withdraw its forces from what is known as </a:t>
            </a:r>
            <a:r>
              <a:rPr lang="en-US" sz="2800" b="1" dirty="0" smtClean="0">
                <a:latin typeface="Bookman Old Style" pitchFamily="18" charset="0"/>
              </a:rPr>
              <a:t>Azad Kashmir.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Northern and Western portions of Kashmir came under Pakistan’s came to be called as POK Pakistan occupied Kashmir.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On 1 January 1948, Nehru made a specific reference to UN Security council.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In August 1948, the </a:t>
            </a:r>
            <a:r>
              <a:rPr lang="en-US" sz="2800" i="1" dirty="0" smtClean="0">
                <a:latin typeface="Bookman Old Style" pitchFamily="18" charset="0"/>
              </a:rPr>
              <a:t>U.N Commission for India and Pakistan (UNCIP) </a:t>
            </a:r>
            <a:r>
              <a:rPr lang="en-US" sz="2800" dirty="0" smtClean="0">
                <a:latin typeface="Bookman Old Style" pitchFamily="18" charset="0"/>
              </a:rPr>
              <a:t>proposed the withdrawal of troops 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man Old Style" pitchFamily="18" charset="0"/>
              </a:rPr>
              <a:t>In December 1948 India accepted ceasefire on UNCIP terms. 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Pakistan had secured an arc of mountains round the Kashmir Valley and western end of the valley known as ‘</a:t>
            </a:r>
            <a:r>
              <a:rPr lang="en-US" sz="2600" i="1" dirty="0" smtClean="0">
                <a:latin typeface="Bookman Old Style" pitchFamily="18" charset="0"/>
              </a:rPr>
              <a:t>Azad Kashmir or </a:t>
            </a:r>
            <a:r>
              <a:rPr lang="en-US" sz="2600" dirty="0" smtClean="0">
                <a:latin typeface="Bookman Old Style" pitchFamily="18" charset="0"/>
              </a:rPr>
              <a:t>P</a:t>
            </a:r>
            <a:r>
              <a:rPr lang="en-US" sz="2600" i="1" dirty="0" smtClean="0">
                <a:latin typeface="Bookman Old Style" pitchFamily="18" charset="0"/>
              </a:rPr>
              <a:t>akistan Occupied Kashmir (POK)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i="1" dirty="0" smtClean="0">
                <a:latin typeface="Bookman Old Style" pitchFamily="18" charset="0"/>
              </a:rPr>
              <a:t>The Ceasefire Line </a:t>
            </a:r>
            <a:r>
              <a:rPr lang="en-US" sz="2600" dirty="0" smtClean="0">
                <a:latin typeface="Bookman Old Style" pitchFamily="18" charset="0"/>
              </a:rPr>
              <a:t>remained the line at which firing was supposed to have stopped.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Security Council appointed a 5 member to suggest acceptable solutions.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Solutions (three) proposed were rejected either by India and Pakistan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Kashmir problem became one of the monumental proofs to the partial attitude and failure of the UNO.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Two wars 1965 and 1971.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Kashmir crisis might have been solved by the impartial stand of UNO…but?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600" dirty="0" smtClean="0">
                <a:latin typeface="Bookman Old Style" pitchFamily="18" charset="0"/>
              </a:rPr>
              <a:t>The Kashmir issue since then remains “ like a fuse box”</a:t>
            </a:r>
          </a:p>
          <a:p>
            <a:pPr algn="just">
              <a:buFont typeface="Wingdings" pitchFamily="2" charset="2"/>
              <a:buChar char="§"/>
            </a:pPr>
            <a:endParaRPr lang="en-US" sz="2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latin typeface="Bookman Old Style" pitchFamily="18" charset="0"/>
              </a:rPr>
              <a:t>Accession of Hyderabad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It was a landlocked state in southeastern India.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Majority people were Hindu, its ruler </a:t>
            </a:r>
            <a:r>
              <a:rPr lang="en-US" sz="2400" dirty="0" err="1" smtClean="0">
                <a:latin typeface="Bookman Old Style" pitchFamily="18" charset="0"/>
              </a:rPr>
              <a:t>Nizam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err="1" smtClean="0">
                <a:latin typeface="Bookman Old Style" pitchFamily="18" charset="0"/>
              </a:rPr>
              <a:t>Osman</a:t>
            </a:r>
            <a:r>
              <a:rPr lang="en-US" sz="2400" dirty="0" smtClean="0">
                <a:latin typeface="Bookman Old Style" pitchFamily="18" charset="0"/>
              </a:rPr>
              <a:t> Ali Khan was a Muslim.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Bookman Old Style" pitchFamily="18" charset="0"/>
              </a:rPr>
              <a:t>Nizam</a:t>
            </a:r>
            <a:r>
              <a:rPr lang="en-US" sz="2400" dirty="0" smtClean="0">
                <a:latin typeface="Bookman Old Style" pitchFamily="18" charset="0"/>
              </a:rPr>
              <a:t> indulged in intrigues and </a:t>
            </a:r>
            <a:r>
              <a:rPr lang="en-US" sz="2400" dirty="0" err="1" smtClean="0">
                <a:latin typeface="Bookman Old Style" pitchFamily="18" charset="0"/>
              </a:rPr>
              <a:t>manoeuvres</a:t>
            </a:r>
            <a:r>
              <a:rPr lang="en-US" sz="2400" dirty="0" smtClean="0">
                <a:latin typeface="Bookman Old Style" pitchFamily="18" charset="0"/>
              </a:rPr>
              <a:t> to keep Hyderabad state outside India as a “ Third </a:t>
            </a:r>
            <a:r>
              <a:rPr lang="en-US" sz="2400" dirty="0" err="1" smtClean="0">
                <a:latin typeface="Bookman Old Style" pitchFamily="18" charset="0"/>
              </a:rPr>
              <a:t>Domonion</a:t>
            </a:r>
            <a:r>
              <a:rPr lang="en-US" sz="2400" dirty="0" smtClean="0">
                <a:latin typeface="Bookman Old Style" pitchFamily="18" charset="0"/>
              </a:rPr>
              <a:t>”.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But a vast majority of his subjects wanted the state to accede to India.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Hyderabad State Congress launched the </a:t>
            </a:r>
            <a:r>
              <a:rPr lang="en-US" sz="2400" i="1" dirty="0" smtClean="0">
                <a:latin typeface="Bookman Old Style" pitchFamily="18" charset="0"/>
              </a:rPr>
              <a:t>Join India Movement </a:t>
            </a:r>
            <a:r>
              <a:rPr lang="en-US" sz="2400" i="1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in May 1947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Bookman Old Style" pitchFamily="18" charset="0"/>
              </a:rPr>
              <a:t>Congress party observed Join India Day on 7</a:t>
            </a:r>
            <a:r>
              <a:rPr lang="en-US" sz="2400" baseline="30000" dirty="0" smtClean="0">
                <a:latin typeface="Bookman Old Style" pitchFamily="18" charset="0"/>
              </a:rPr>
              <a:t>th</a:t>
            </a:r>
            <a:r>
              <a:rPr lang="en-US" sz="2400" dirty="0" smtClean="0">
                <a:latin typeface="Bookman Old Style" pitchFamily="18" charset="0"/>
              </a:rPr>
              <a:t> August 1947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latin typeface="Bookman Old Style" pitchFamily="18" charset="0"/>
              </a:rPr>
              <a:t>Nizam</a:t>
            </a:r>
            <a:r>
              <a:rPr lang="en-US" sz="2400" dirty="0" smtClean="0">
                <a:latin typeface="Bookman Old Style" pitchFamily="18" charset="0"/>
              </a:rPr>
              <a:t> responded by unleashing force on the people.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Bookman Old Style" pitchFamily="18" charset="0"/>
              </a:rPr>
              <a:t>Operation Polo </a:t>
            </a:r>
            <a:r>
              <a:rPr lang="en-US" sz="2400" dirty="0" smtClean="0">
                <a:latin typeface="Bookman Old Style" pitchFamily="18" charset="0"/>
              </a:rPr>
              <a:t>in the 17</a:t>
            </a:r>
            <a:r>
              <a:rPr lang="en-US" sz="2400" baseline="30000" dirty="0" smtClean="0">
                <a:latin typeface="Bookman Old Style" pitchFamily="18" charset="0"/>
              </a:rPr>
              <a:t>th</a:t>
            </a:r>
            <a:r>
              <a:rPr lang="en-US" sz="2400" dirty="0" smtClean="0">
                <a:latin typeface="Bookman Old Style" pitchFamily="18" charset="0"/>
              </a:rPr>
              <a:t> September 1948 moved in to control the </a:t>
            </a:r>
            <a:r>
              <a:rPr lang="en-US" sz="2400" dirty="0" err="1" smtClean="0">
                <a:latin typeface="Bookman Old Style" pitchFamily="18" charset="0"/>
              </a:rPr>
              <a:t>Nizam’s</a:t>
            </a:r>
            <a:r>
              <a:rPr lang="en-US" sz="2400" dirty="0" smtClean="0">
                <a:latin typeface="Bookman Old Style" pitchFamily="18" charset="0"/>
              </a:rPr>
              <a:t> forces.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Bookman Old Style" pitchFamily="18" charset="0"/>
              </a:rPr>
              <a:t>This led to Hyderabad’s accession to India</a:t>
            </a:r>
            <a:endParaRPr lang="en-US" sz="20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latin typeface="Bookman Old Style" pitchFamily="18" charset="0"/>
              </a:rPr>
              <a:t>Merger of Pondicherry (1956)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Agreement was signed on 28</a:t>
            </a:r>
            <a:r>
              <a:rPr lang="en-US" sz="2400" baseline="30000" dirty="0" smtClean="0">
                <a:latin typeface="Bookman Old Style" pitchFamily="18" charset="0"/>
              </a:rPr>
              <a:t>th</a:t>
            </a:r>
            <a:r>
              <a:rPr lang="en-US" sz="2400" dirty="0" smtClean="0">
                <a:latin typeface="Bookman Old Style" pitchFamily="18" charset="0"/>
              </a:rPr>
              <a:t> May 1956 between India and France.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Parliamentary government was introduced in the territory.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In 1962 French settlements in India including Pondicherry, </a:t>
            </a:r>
            <a:r>
              <a:rPr lang="en-US" sz="2400" dirty="0" err="1" smtClean="0">
                <a:latin typeface="Bookman Old Style" pitchFamily="18" charset="0"/>
              </a:rPr>
              <a:t>Karaikal</a:t>
            </a:r>
            <a:r>
              <a:rPr lang="en-US" sz="2400" dirty="0" smtClean="0">
                <a:latin typeface="Bookman Old Style" pitchFamily="18" charset="0"/>
              </a:rPr>
              <a:t> and </a:t>
            </a:r>
            <a:r>
              <a:rPr lang="en-US" sz="2400" dirty="0" err="1" smtClean="0">
                <a:latin typeface="Bookman Old Style" pitchFamily="18" charset="0"/>
              </a:rPr>
              <a:t>Mahi</a:t>
            </a:r>
            <a:r>
              <a:rPr lang="en-US" sz="2400" dirty="0" smtClean="0">
                <a:latin typeface="Bookman Old Style" pitchFamily="18" charset="0"/>
              </a:rPr>
              <a:t> joined with Indian Union.</a:t>
            </a:r>
          </a:p>
          <a:p>
            <a:pPr>
              <a:buNone/>
            </a:pPr>
            <a:r>
              <a:rPr lang="en-US" sz="2400" b="1" dirty="0" smtClean="0">
                <a:latin typeface="Bookman Old Style" pitchFamily="18" charset="0"/>
              </a:rPr>
              <a:t>Annexation of Goa, 1961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Portuguese possession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Portuguese wanted to retain Goa/ Nehru tried his diplomatic method/ failed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In August 1955 tension mounted between two.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latin typeface="Bookman Old Style" pitchFamily="18" charset="0"/>
              </a:rPr>
              <a:t>Govt</a:t>
            </a:r>
            <a:r>
              <a:rPr lang="en-US" sz="2400" dirty="0" smtClean="0">
                <a:latin typeface="Bookman Old Style" pitchFamily="18" charset="0"/>
              </a:rPr>
              <a:t> of India was left with no alternative but to decide on police action.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In 1961 annexed with Indian Union.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man Old Style" pitchFamily="18" charset="0"/>
              </a:rPr>
              <a:t>Armed action was code named </a:t>
            </a:r>
            <a:r>
              <a:rPr lang="en-US" sz="2400" b="1" smtClean="0">
                <a:latin typeface="Bookman Old Style" pitchFamily="18" charset="0"/>
              </a:rPr>
              <a:t>Operation Vijay.</a:t>
            </a:r>
            <a:endParaRPr lang="en-US" sz="24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:\Even_Semester\Contemporary History of India\Assassination of Gandhi\India-provinces-of-princely state-before-14-August-1947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8884"/>
            <a:ext cx="5849241" cy="6809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Book Antiqua" pitchFamily="18" charset="0"/>
              </a:rPr>
              <a:t>Introduction: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 Antiqua" pitchFamily="18" charset="0"/>
              </a:rPr>
              <a:t>Integration of Princely States  into Indian territory just started after India attained independence.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 Antiqua" pitchFamily="18" charset="0"/>
              </a:rPr>
              <a:t>Uniting its people together  with vast diversity in cultures, customs, languages etc,-Biggest Challenge.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Book Antiqua" pitchFamily="18" charset="0"/>
              </a:rPr>
              <a:t> Most arduous and difficult task for the Indian leadership in the post- Independence era was the Unification of India under one administration.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070C0"/>
                </a:solidFill>
                <a:latin typeface="Book Antiqua" pitchFamily="18" charset="0"/>
              </a:rPr>
              <a:t>Integration of Indian States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00000"/>
                </a:solidFill>
                <a:latin typeface="Book Antiqua" pitchFamily="18" charset="0"/>
              </a:rPr>
              <a:t>Prior to Independence, there were 565 princely states in India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Book Antiqua" pitchFamily="18" charset="0"/>
              </a:rPr>
              <a:t>Over 400 Princely states were smaller than Twenty square miles.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dirty="0" smtClean="0">
                <a:latin typeface="Book Antiqua" pitchFamily="18" charset="0"/>
              </a:rPr>
              <a:t>Some of the States were large like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Hyderabad (Hindu majority/ Ruled by Muslim </a:t>
            </a:r>
            <a:r>
              <a:rPr lang="en-US" sz="2600" dirty="0" err="1" smtClean="0">
                <a:latin typeface="Book Antiqua" pitchFamily="18" charset="0"/>
              </a:rPr>
              <a:t>Nizam</a:t>
            </a:r>
            <a:r>
              <a:rPr lang="en-US" sz="2600" dirty="0" smtClean="0">
                <a:latin typeface="Book Antiqua" pitchFamily="18" charset="0"/>
              </a:rPr>
              <a:t>)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Mysore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Travancore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Patiala</a:t>
            </a:r>
          </a:p>
          <a:p>
            <a:pPr algn="just"/>
            <a:r>
              <a:rPr lang="en-US" sz="2600" dirty="0" err="1" smtClean="0">
                <a:latin typeface="Book Antiqua" pitchFamily="18" charset="0"/>
              </a:rPr>
              <a:t>Jaipur</a:t>
            </a:r>
            <a:endParaRPr lang="en-US" sz="2600" dirty="0" smtClean="0">
              <a:latin typeface="Book Antiqua" pitchFamily="18" charset="0"/>
            </a:endParaRPr>
          </a:p>
          <a:p>
            <a:pPr algn="just"/>
            <a:r>
              <a:rPr lang="en-US" sz="2600" dirty="0" smtClean="0">
                <a:latin typeface="Book Antiqua" pitchFamily="18" charset="0"/>
              </a:rPr>
              <a:t>Jodhpur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Bikaner</a:t>
            </a:r>
          </a:p>
          <a:p>
            <a:pPr algn="just"/>
            <a:r>
              <a:rPr lang="en-US" sz="2600" dirty="0" smtClean="0">
                <a:latin typeface="Book Antiqua" pitchFamily="18" charset="0"/>
              </a:rPr>
              <a:t>Kashmir ( Muslim majority/ Ruled by Hindu Maharaja)</a:t>
            </a:r>
          </a:p>
          <a:p>
            <a:pPr algn="just">
              <a:buFont typeface="Wingdings" pitchFamily="2" charset="2"/>
              <a:buChar char="v"/>
            </a:pPr>
            <a:r>
              <a:rPr lang="en-US" sz="2600" dirty="0" smtClean="0">
                <a:latin typeface="Book Antiqua" pitchFamily="18" charset="0"/>
              </a:rPr>
              <a:t>Population of the Princely states formed 26% of the total population covering 46% of the total area of the British India.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600" dirty="0" smtClean="0">
                <a:latin typeface="Book Antiqua" pitchFamily="18" charset="0"/>
              </a:rPr>
              <a:t>1947 future of these states once the British left became a matter of concern.</a:t>
            </a:r>
            <a:endParaRPr lang="en-US" sz="26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Many larger princes began to dream of Independence and wanted to achieve it.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Their ambition were fuelled by BPM Clement Atlee announcement 20</a:t>
            </a:r>
            <a:r>
              <a:rPr lang="en-US" sz="2400" baseline="30000" dirty="0" smtClean="0">
                <a:latin typeface="Book Antiqua" pitchFamily="18" charset="0"/>
              </a:rPr>
              <a:t>th</a:t>
            </a:r>
            <a:r>
              <a:rPr lang="en-US" sz="2400" dirty="0" smtClean="0">
                <a:latin typeface="Book Antiqua" pitchFamily="18" charset="0"/>
              </a:rPr>
              <a:t> Feb 1947 ‘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His majesty’s Government does not intend to hand over their powers to any government of British India</a:t>
            </a:r>
            <a:r>
              <a:rPr lang="en-US" sz="2400" dirty="0" smtClean="0">
                <a:latin typeface="Book Antiqua" pitchFamily="18" charset="0"/>
              </a:rPr>
              <a:t>’.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b="1" dirty="0" smtClean="0">
                <a:latin typeface="Book Antiqua" pitchFamily="18" charset="0"/>
              </a:rPr>
              <a:t>As a result rulers of several states claimed that they would become independent from 15</a:t>
            </a:r>
            <a:r>
              <a:rPr lang="en-US" sz="2400" b="1" baseline="30000" dirty="0" smtClean="0">
                <a:latin typeface="Book Antiqua" pitchFamily="18" charset="0"/>
              </a:rPr>
              <a:t>th</a:t>
            </a:r>
            <a:r>
              <a:rPr lang="en-US" sz="2400" b="1" dirty="0" smtClean="0">
                <a:latin typeface="Book Antiqua" pitchFamily="18" charset="0"/>
              </a:rPr>
              <a:t> August 1947.</a:t>
            </a:r>
          </a:p>
          <a:p>
            <a:pPr algn="just">
              <a:buNone/>
            </a:pPr>
            <a:r>
              <a:rPr lang="en-US" b="1" dirty="0" smtClean="0">
                <a:solidFill>
                  <a:schemeClr val="accent5"/>
                </a:solidFill>
                <a:latin typeface="Book Antiqua" pitchFamily="18" charset="0"/>
              </a:rPr>
              <a:t>Operation Princes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b="1" dirty="0" smtClean="0">
                <a:latin typeface="Book Antiqua" pitchFamily="18" charset="0"/>
              </a:rPr>
              <a:t>Lord Mountbatten launched </a:t>
            </a:r>
            <a:r>
              <a:rPr lang="en-US" sz="2400" b="1" i="1" dirty="0" smtClean="0">
                <a:latin typeface="Book Antiqua" pitchFamily="18" charset="0"/>
              </a:rPr>
              <a:t>Operation Princes </a:t>
            </a:r>
            <a:r>
              <a:rPr lang="en-US" sz="2400" b="1" dirty="0" smtClean="0">
                <a:latin typeface="Book Antiqua" pitchFamily="18" charset="0"/>
              </a:rPr>
              <a:t>on 25 July 1947  at a meeting of the </a:t>
            </a:r>
            <a:r>
              <a:rPr lang="en-US" sz="2400" b="1" i="1" dirty="0" smtClean="0">
                <a:latin typeface="Book Antiqua" pitchFamily="18" charset="0"/>
              </a:rPr>
              <a:t>Chamber of Princes with 2 </a:t>
            </a:r>
            <a:r>
              <a:rPr lang="en-US" sz="2400" b="1" i="1" dirty="0" err="1" smtClean="0">
                <a:latin typeface="Book Antiqua" pitchFamily="18" charset="0"/>
              </a:rPr>
              <a:t>ponts</a:t>
            </a:r>
            <a:r>
              <a:rPr lang="en-US" sz="2400" b="1" i="1" dirty="0" smtClean="0">
                <a:latin typeface="Book Antiqua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Princes would be offered an </a:t>
            </a:r>
            <a:r>
              <a:rPr lang="en-US" sz="2400" i="1" dirty="0" smtClean="0">
                <a:latin typeface="Book Antiqua" pitchFamily="18" charset="0"/>
              </a:rPr>
              <a:t>Instrument of Accession</a:t>
            </a:r>
            <a:r>
              <a:rPr lang="en-US" sz="2400" dirty="0" smtClean="0">
                <a:latin typeface="Book Antiqua" pitchFamily="18" charset="0"/>
              </a:rPr>
              <a:t>, conceding rights on foreign affairs, defense and communication which they had never enjoyed before.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Book Antiqua" pitchFamily="18" charset="0"/>
              </a:rPr>
              <a:t>They had to decide whether to accede or to remain independent well before 15 August 1947.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Book Antiqua" pitchFamily="18" charset="0"/>
              </a:rPr>
              <a:t>An overwhelming number of princely states except </a:t>
            </a:r>
            <a:r>
              <a:rPr lang="en-US" sz="2400" b="1" dirty="0" smtClean="0">
                <a:solidFill>
                  <a:srgbClr val="00B050"/>
                </a:solidFill>
                <a:latin typeface="Book Antiqua" pitchFamily="18" charset="0"/>
              </a:rPr>
              <a:t>Travancore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Kashmir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b="1" dirty="0" err="1" smtClean="0">
                <a:solidFill>
                  <a:srgbClr val="7030A0"/>
                </a:solidFill>
                <a:latin typeface="Book Antiqua" pitchFamily="18" charset="0"/>
              </a:rPr>
              <a:t>Junagath</a:t>
            </a:r>
            <a:r>
              <a:rPr lang="en-US" sz="2400" dirty="0" smtClean="0">
                <a:latin typeface="Book Antiqua" pitchFamily="18" charset="0"/>
              </a:rPr>
              <a:t> and </a:t>
            </a:r>
            <a:r>
              <a:rPr lang="en-US" sz="2400" b="1" dirty="0" smtClean="0">
                <a:solidFill>
                  <a:srgbClr val="0070C0"/>
                </a:solidFill>
                <a:latin typeface="Book Antiqua" pitchFamily="18" charset="0"/>
              </a:rPr>
              <a:t>Hyderabad</a:t>
            </a:r>
            <a:r>
              <a:rPr lang="en-US" sz="2400" dirty="0" smtClean="0">
                <a:latin typeface="Book Antiqua" pitchFamily="18" charset="0"/>
              </a:rPr>
              <a:t> acceded to India.</a:t>
            </a:r>
          </a:p>
          <a:p>
            <a:pPr algn="just">
              <a:buNone/>
            </a:pPr>
            <a:r>
              <a:rPr lang="en-US" sz="2400" dirty="0" smtClean="0">
                <a:latin typeface="Book Antiqua" pitchFamily="18" charset="0"/>
              </a:rPr>
              <a:t>Integration of Princely States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 27</a:t>
            </a:r>
            <a:r>
              <a:rPr lang="en-US" sz="2400" baseline="30000" dirty="0" smtClean="0">
                <a:latin typeface="Book Antiqua" pitchFamily="18" charset="0"/>
              </a:rPr>
              <a:t>th</a:t>
            </a:r>
            <a:r>
              <a:rPr lang="en-US" sz="2400" dirty="0" smtClean="0">
                <a:latin typeface="Book Antiqua" pitchFamily="18" charset="0"/>
              </a:rPr>
              <a:t> June 1947, a separate  States’ Department created under Patel with V.P. </a:t>
            </a:r>
            <a:r>
              <a:rPr lang="en-US" sz="2400" dirty="0" err="1" smtClean="0">
                <a:latin typeface="Book Antiqua" pitchFamily="18" charset="0"/>
              </a:rPr>
              <a:t>Menon</a:t>
            </a:r>
            <a:r>
              <a:rPr lang="en-US" sz="2400" dirty="0" smtClean="0">
                <a:latin typeface="Book Antiqua" pitchFamily="18" charset="0"/>
              </a:rPr>
              <a:t> as his secretary.  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To get the consent of the Princes to the Act of Accession. Using both persuasion and pressure , Patel succeeded in integrating the hundreds of princely states with Indian Union.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Book Antiqua" pitchFamily="18" charset="0"/>
              </a:rPr>
              <a:t>Scared of the rising tide of the peoples’ movement in their states, Patel's reputation for determinism  and even ruthlessness, majority of the princes responded positively.</a:t>
            </a: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Book Antiqua" pitchFamily="18" charset="0"/>
              </a:rPr>
              <a:t>Accession of Travancore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 Far advanced state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latin typeface="Book Antiqua" pitchFamily="18" charset="0"/>
              </a:rPr>
              <a:t>Sir.C.P</a:t>
            </a:r>
            <a:r>
              <a:rPr lang="en-US" sz="2400" dirty="0" smtClean="0">
                <a:latin typeface="Book Antiqua" pitchFamily="18" charset="0"/>
              </a:rPr>
              <a:t>. </a:t>
            </a:r>
            <a:r>
              <a:rPr lang="en-US" sz="2400" dirty="0" err="1" smtClean="0">
                <a:latin typeface="Book Antiqua" pitchFamily="18" charset="0"/>
              </a:rPr>
              <a:t>Ramaswamy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Iyer</a:t>
            </a:r>
            <a:r>
              <a:rPr lang="en-US" sz="2400" dirty="0" smtClean="0">
                <a:latin typeface="Book Antiqua" pitchFamily="18" charset="0"/>
              </a:rPr>
              <a:t>, all power </a:t>
            </a:r>
            <a:r>
              <a:rPr lang="en-US" sz="2400" dirty="0" err="1" smtClean="0">
                <a:latin typeface="Book Antiqua" pitchFamily="18" charset="0"/>
              </a:rPr>
              <a:t>Diwan</a:t>
            </a:r>
            <a:r>
              <a:rPr lang="en-US" sz="2400" dirty="0" smtClean="0">
                <a:latin typeface="Book Antiqua" pitchFamily="18" charset="0"/>
              </a:rPr>
              <a:t> of the princely state.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Feb 1946 itself made clear when the British left Travancore would become a ‘ perfectly Independent Unit’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He contacted British Company, American Consul at Madras to seek U.S recognition for the state independence.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Travancore bid for Independence was welcomed by Mohammed Ali Jinnah.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People of princely state rose in revolt against </a:t>
            </a:r>
            <a:r>
              <a:rPr lang="en-US" sz="2400" dirty="0" err="1" smtClean="0">
                <a:latin typeface="Book Antiqua" pitchFamily="18" charset="0"/>
              </a:rPr>
              <a:t>Diwan</a:t>
            </a:r>
            <a:r>
              <a:rPr lang="en-US" sz="2400" dirty="0" smtClean="0">
                <a:latin typeface="Book Antiqua" pitchFamily="18" charset="0"/>
              </a:rPr>
              <a:t> rule- led by Communist backed by Congress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On 30</a:t>
            </a:r>
            <a:r>
              <a:rPr lang="en-US" sz="2400" baseline="30000" dirty="0" smtClean="0">
                <a:latin typeface="Book Antiqua" pitchFamily="18" charset="0"/>
              </a:rPr>
              <a:t>th</a:t>
            </a:r>
            <a:r>
              <a:rPr lang="en-US" sz="2400" dirty="0" smtClean="0">
                <a:latin typeface="Book Antiqua" pitchFamily="18" charset="0"/>
              </a:rPr>
              <a:t> July 19467the Maharaja wired the viceroy of his decision to accede to the Indian Union.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Book Antiqua" pitchFamily="18" charset="0"/>
              </a:rPr>
              <a:t>Accession of </a:t>
            </a:r>
            <a:r>
              <a:rPr lang="en-US" b="1" dirty="0" err="1" smtClean="0">
                <a:latin typeface="Book Antiqua" pitchFamily="18" charset="0"/>
              </a:rPr>
              <a:t>Junagath</a:t>
            </a:r>
            <a:endParaRPr lang="en-US" b="1" dirty="0" smtClean="0">
              <a:latin typeface="Book Antiqu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Tiny princely state in </a:t>
            </a:r>
            <a:r>
              <a:rPr lang="en-US" sz="2400" dirty="0" err="1" smtClean="0">
                <a:latin typeface="Book Antiqua" pitchFamily="18" charset="0"/>
              </a:rPr>
              <a:t>Kathiwar</a:t>
            </a:r>
            <a:r>
              <a:rPr lang="en-US" sz="2400" dirty="0" smtClean="0">
                <a:latin typeface="Book Antiqua" pitchFamily="18" charset="0"/>
              </a:rPr>
              <a:t> peninsula on the coast of </a:t>
            </a:r>
            <a:r>
              <a:rPr lang="en-US" sz="2400" dirty="0" err="1" smtClean="0">
                <a:latin typeface="Book Antiqua" pitchFamily="18" charset="0"/>
              </a:rPr>
              <a:t>Sourashtra</a:t>
            </a:r>
            <a:r>
              <a:rPr lang="en-US" sz="2400" dirty="0" smtClean="0">
                <a:latin typeface="Book Antiqua" pitchFamily="18" charset="0"/>
              </a:rPr>
              <a:t> near Bombay.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Hindu majority state rued by Muslim </a:t>
            </a:r>
            <a:r>
              <a:rPr lang="en-US" sz="2400" dirty="0" err="1" smtClean="0">
                <a:latin typeface="Book Antiqua" pitchFamily="18" charset="0"/>
              </a:rPr>
              <a:t>Nawab</a:t>
            </a:r>
            <a:r>
              <a:rPr lang="en-US" sz="2400" dirty="0" smtClean="0">
                <a:latin typeface="Book Antiqua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This state shared common border with Pakistan.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err="1" smtClean="0">
                <a:latin typeface="Book Antiqua" pitchFamily="18" charset="0"/>
              </a:rPr>
              <a:t>Nawab</a:t>
            </a:r>
            <a:r>
              <a:rPr lang="en-US" sz="2400" dirty="0" smtClean="0">
                <a:latin typeface="Book Antiqua" pitchFamily="18" charset="0"/>
              </a:rPr>
              <a:t> declared the accession of his state to Pakistan.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Government pointed out that the state was 80% Hindu, and called for plebiscite to decide the question of accession.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People opposed rose in rebellion, </a:t>
            </a:r>
            <a:r>
              <a:rPr lang="en-US" sz="2400" dirty="0" err="1" smtClean="0">
                <a:latin typeface="Book Antiqua" pitchFamily="18" charset="0"/>
              </a:rPr>
              <a:t>Nawab</a:t>
            </a:r>
            <a:r>
              <a:rPr lang="en-US" sz="2400" dirty="0" smtClean="0">
                <a:latin typeface="Book Antiqua" pitchFamily="18" charset="0"/>
              </a:rPr>
              <a:t> fled to Pakistan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To control Law and Order Indian armed force marched into the states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Book Antiqua" pitchFamily="18" charset="0"/>
              </a:rPr>
              <a:t>Plebiscite was conducted in Feb 1948- went almost unanimously in </a:t>
            </a:r>
            <a:r>
              <a:rPr lang="en-US" sz="2400" dirty="0" err="1" smtClean="0">
                <a:latin typeface="Book Antiqua" pitchFamily="18" charset="0"/>
              </a:rPr>
              <a:t>favour</a:t>
            </a:r>
            <a:r>
              <a:rPr lang="en-US" sz="2400" dirty="0" smtClean="0">
                <a:latin typeface="Book Antiqua" pitchFamily="18" charset="0"/>
              </a:rPr>
              <a:t> of accession to India</a:t>
            </a:r>
            <a:r>
              <a:rPr lang="en-US" sz="2400" dirty="0" smtClean="0">
                <a:latin typeface="Book Antiqua" pitchFamily="18" charset="0"/>
              </a:rPr>
              <a:t>.</a:t>
            </a:r>
            <a:endParaRPr lang="en-US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b="1" dirty="0" smtClean="0">
                <a:latin typeface="Californian FB" pitchFamily="18" charset="0"/>
              </a:rPr>
              <a:t>Accession of Kashmir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State of Kashmir had strategic importance on account of its international boundaries.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Less populated and economically unviable : 3/4</a:t>
            </a:r>
            <a:r>
              <a:rPr lang="en-US" sz="2800" baseline="30000" dirty="0" smtClean="0">
                <a:latin typeface="Californian FB" pitchFamily="18" charset="0"/>
              </a:rPr>
              <a:t>th</a:t>
            </a:r>
            <a:r>
              <a:rPr lang="en-US" sz="2800" dirty="0" smtClean="0">
                <a:latin typeface="Californian FB" pitchFamily="18" charset="0"/>
              </a:rPr>
              <a:t>  of its populations was </a:t>
            </a:r>
            <a:r>
              <a:rPr lang="en-US" sz="2800" dirty="0" err="1" smtClean="0">
                <a:latin typeface="Californian FB" pitchFamily="18" charset="0"/>
              </a:rPr>
              <a:t>muslim</a:t>
            </a:r>
            <a:r>
              <a:rPr lang="en-US" sz="2800" dirty="0" smtClean="0">
                <a:latin typeface="Californian FB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800" baseline="30000" dirty="0" smtClean="0">
                <a:latin typeface="Californian FB" pitchFamily="18" charset="0"/>
              </a:rPr>
              <a:t> </a:t>
            </a:r>
            <a:r>
              <a:rPr lang="en-US" sz="2800" dirty="0" smtClean="0">
                <a:latin typeface="Californian FB" pitchFamily="18" charset="0"/>
              </a:rPr>
              <a:t>  The State was strategically located at a vital cross road where India, Pakistan China was destined to meet.</a:t>
            </a:r>
            <a:r>
              <a:rPr lang="en-US" sz="2800" baseline="30000" dirty="0" smtClean="0">
                <a:latin typeface="Californian FB" pitchFamily="18" charset="0"/>
              </a:rPr>
              <a:t>  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Kashmir was ruled by </a:t>
            </a:r>
            <a:r>
              <a:rPr lang="en-US" sz="2800" i="1" dirty="0" smtClean="0">
                <a:latin typeface="Californian FB" pitchFamily="18" charset="0"/>
              </a:rPr>
              <a:t>Maharaja </a:t>
            </a:r>
            <a:r>
              <a:rPr lang="en-US" sz="2800" i="1" dirty="0" err="1" smtClean="0">
                <a:latin typeface="Californian FB" pitchFamily="18" charset="0"/>
              </a:rPr>
              <a:t>Hari</a:t>
            </a:r>
            <a:r>
              <a:rPr lang="en-US" sz="2800" i="1" dirty="0" smtClean="0">
                <a:latin typeface="Californian FB" pitchFamily="18" charset="0"/>
              </a:rPr>
              <a:t> Singh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Maharaja </a:t>
            </a:r>
            <a:r>
              <a:rPr lang="en-US" sz="2800" dirty="0" err="1" smtClean="0">
                <a:latin typeface="Californian FB" pitchFamily="18" charset="0"/>
              </a:rPr>
              <a:t>Hari</a:t>
            </a:r>
            <a:r>
              <a:rPr lang="en-US" sz="2800" dirty="0" smtClean="0">
                <a:latin typeface="Californian FB" pitchFamily="18" charset="0"/>
              </a:rPr>
              <a:t> Singh was toying with the idea of maintaining the Independence of Kashmir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He rejected  the </a:t>
            </a:r>
            <a:r>
              <a:rPr lang="en-US" sz="2800" i="1" dirty="0" smtClean="0">
                <a:latin typeface="Californian FB" pitchFamily="18" charset="0"/>
              </a:rPr>
              <a:t>Instrument of Accession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Three days before partition the Maharaja </a:t>
            </a:r>
            <a:r>
              <a:rPr lang="en-US" sz="2800" dirty="0" err="1" smtClean="0">
                <a:latin typeface="Californian FB" pitchFamily="18" charset="0"/>
              </a:rPr>
              <a:t>propossed</a:t>
            </a:r>
            <a:r>
              <a:rPr lang="en-US" sz="2800" dirty="0" smtClean="0">
                <a:latin typeface="Californian FB" pitchFamily="18" charset="0"/>
              </a:rPr>
              <a:t> a  </a:t>
            </a:r>
            <a:r>
              <a:rPr lang="en-US" sz="2800" b="1" dirty="0" smtClean="0">
                <a:latin typeface="Californian FB" pitchFamily="18" charset="0"/>
              </a:rPr>
              <a:t>Stand – Still agreement </a:t>
            </a:r>
            <a:r>
              <a:rPr lang="en-US" sz="2800" dirty="0" smtClean="0">
                <a:latin typeface="Californian FB" pitchFamily="18" charset="0"/>
              </a:rPr>
              <a:t>with India and Pakistan.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Californian FB" pitchFamily="18" charset="0"/>
              </a:rPr>
              <a:t>Popular Political parties took steps wanted to join with India.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alifornian FB" pitchFamily="18" charset="0"/>
              </a:rPr>
              <a:t>Patel  declared in August 1947 that Kashmir was free to join either India or Pakistan in accordance with the will of the people.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1312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Process of National Consolidation and Integration of Indian States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of National Consolidation and Integration of Indian States </dc:title>
  <dc:creator>user</dc:creator>
  <cp:lastModifiedBy>user</cp:lastModifiedBy>
  <cp:revision>24</cp:revision>
  <dcterms:created xsi:type="dcterms:W3CDTF">2006-08-16T00:00:00Z</dcterms:created>
  <dcterms:modified xsi:type="dcterms:W3CDTF">2017-12-12T16:15:35Z</dcterms:modified>
</cp:coreProperties>
</file>